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4864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400" kern="0" dirty="0">
                <a:solidFill>
                  <a:srgbClr val="C9472A"/>
                </a:solidFill>
              </a:rPr>
              <a:t>NORTHWIND COMMERCE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548640" y="1097280"/>
            <a:ext cx="109728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200" b="1" dirty="0">
                <a:solidFill>
                  <a:srgbClr val="11161C"/>
                </a:solidFill>
              </a:rPr>
              <a:t>AI Policy</a:t>
            </a:r>
            <a:endParaRPr lang="en-US" sz="7200" dirty="0"/>
          </a:p>
        </p:txBody>
      </p:sp>
      <p:sp>
        <p:nvSpPr>
          <p:cNvPr id="4" name="Text 2"/>
          <p:cNvSpPr/>
          <p:nvPr/>
        </p:nvSpPr>
        <p:spPr>
          <a:xfrm>
            <a:off x="548640" y="274320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55606D"/>
                </a:solidFill>
              </a:rPr>
              <a:t>Version 1.1 · Effective 2026-04-22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548640" y="329184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55606D"/>
                </a:solidFill>
              </a:rPr>
              <a:t>Owner: Aria, AI Governance Lead · Aligned to ISO/IEC 42001:2023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548640" y="6035040"/>
            <a:ext cx="10972800" cy="36576"/>
          </a:xfrm>
          <a:prstGeom prst="rect">
            <a:avLst/>
          </a:prstGeom>
          <a:solidFill>
            <a:srgbClr val="11161C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621792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55606D"/>
                </a:solidFill>
              </a:rPr>
              <a:t>We adopt AI deliberately, pick specific vendors, and don't let it erode customer trust.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300" kern="0" dirty="0">
                <a:solidFill>
                  <a:srgbClr val="C9472A"/>
                </a:solidFill>
              </a:rPr>
              <a:t>8.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548640" y="82296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1161C"/>
                </a:solidFill>
              </a:rPr>
              <a:t>Vendors &amp; third parties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548640" y="1828800"/>
            <a:ext cx="1097280" cy="45720"/>
          </a:xfrm>
          <a:prstGeom prst="rect">
            <a:avLst/>
          </a:prstGeom>
          <a:solidFill>
            <a:srgbClr val="C9472A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2103120"/>
            <a:ext cx="109728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11161C"/>
                </a:solidFill>
              </a:rPr>
              <a:t>Contractually no training on our data</a:t>
            </a:r>
            <a:endParaRPr lang="en-US" sz="18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11161C"/>
                </a:solidFill>
              </a:rPr>
              <a:t>Disclose model family, training-data origin, update cadence, sub-processors</a:t>
            </a:r>
            <a:endParaRPr lang="en-US" sz="18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11161C"/>
                </a:solidFill>
              </a:rPr>
              <a:t>Share incident logs involving our data within 72 hours</a:t>
            </a:r>
            <a:endParaRPr lang="en-US" sz="18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11161C"/>
                </a:solidFill>
              </a:rPr>
              <a:t>Follow our provider rules — agencies cannot use Chinese-hosted models on our work</a:t>
            </a:r>
            <a:endParaRPr lang="en-US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300" kern="0" dirty="0">
                <a:solidFill>
                  <a:srgbClr val="C9472A"/>
                </a:solidFill>
              </a:rPr>
              <a:t>9.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548640" y="82296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1161C"/>
                </a:solidFill>
              </a:rPr>
              <a:t>AI System Register — one page per system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548640" y="1828800"/>
            <a:ext cx="1097280" cy="45720"/>
          </a:xfrm>
          <a:prstGeom prst="rect">
            <a:avLst/>
          </a:prstGeom>
          <a:solidFill>
            <a:srgbClr val="C9472A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2103120"/>
            <a:ext cx="109728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11161C"/>
                </a:solidFill>
              </a:rPr>
              <a:t>Purpose &amp; impact (A.5.2, A.5.4)</a:t>
            </a:r>
            <a:endParaRPr lang="en-US" sz="18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11161C"/>
                </a:solidFill>
              </a:rPr>
              <a:t>Provider &amp; model — Claude Sonnet 4.6, GPT-5, etc. (A.4.4)</a:t>
            </a:r>
            <a:endParaRPr lang="en-US" sz="18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11161C"/>
                </a:solidFill>
              </a:rPr>
              <a:t>Data flows — in, out, storage location (A.7.2–A.7.6)</a:t>
            </a:r>
            <a:endParaRPr lang="en-US" sz="18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11161C"/>
                </a:solidFill>
              </a:rPr>
              <a:t>Owner — named accountable human (A.3.2)</a:t>
            </a:r>
            <a:endParaRPr lang="en-US" sz="18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11161C"/>
                </a:solidFill>
              </a:rPr>
              <a:t>Metrics &amp; monitoring (A.6.2.6)</a:t>
            </a:r>
            <a:endParaRPr lang="en-US" sz="18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11161C"/>
                </a:solidFill>
              </a:rPr>
              <a:t>Retirement plan (A.6.2.5)</a:t>
            </a:r>
            <a:endParaRPr lang="en-US" sz="1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1161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182880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600" b="1" dirty="0">
                <a:solidFill>
                  <a:srgbClr val="FFFFFF"/>
                </a:solidFill>
              </a:rPr>
              <a:t>Questions?</a:t>
            </a:r>
            <a:endParaRPr lang="en-US" sz="5600" dirty="0"/>
          </a:p>
        </p:txBody>
      </p:sp>
      <p:sp>
        <p:nvSpPr>
          <p:cNvPr id="3" name="Text 1"/>
          <p:cNvSpPr/>
          <p:nvPr/>
        </p:nvSpPr>
        <p:spPr>
          <a:xfrm>
            <a:off x="548640" y="292608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dirty="0">
                <a:solidFill>
                  <a:srgbClr val="D8DEE7"/>
                </a:solidFill>
              </a:rPr>
              <a:t>aria@northwind.com   ·   #ask-aria on Slack   ·   Fridays 15:00–16:00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548640" y="603504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9AA5B4"/>
                </a:solidFill>
              </a:rPr>
              <a:t>Prepared by Aria, AI Governance Lead. Reviewed quarterly. Next review: 2026-07-22.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300" kern="0" dirty="0">
                <a:solidFill>
                  <a:srgbClr val="C9472A"/>
                </a:solidFill>
              </a:rPr>
              <a:t>1.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548640" y="82296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1161C"/>
                </a:solidFill>
              </a:rPr>
              <a:t>Scope &amp; intent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548640" y="1828800"/>
            <a:ext cx="1097280" cy="45720"/>
          </a:xfrm>
          <a:prstGeom prst="rect">
            <a:avLst/>
          </a:prstGeom>
          <a:solidFill>
            <a:srgbClr val="C9472A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2103120"/>
            <a:ext cx="109728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11161C"/>
                </a:solidFill>
              </a:rPr>
              <a:t>Every Northwind employee, contractor, agency partner — every use, build, buy decision.</a:t>
            </a:r>
            <a:endParaRPr lang="en-US" sz="18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11161C"/>
                </a:solidFill>
              </a:rPr>
              <a:t>Covers generative AI, predictive models, autonomous agents.</a:t>
            </a:r>
            <a:endParaRPr lang="en-US" sz="18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11161C"/>
                </a:solidFill>
              </a:rPr>
              <a:t>Opinionated on purpose. 'Use AI responsibly' is a policy that says nothing.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300" kern="0" dirty="0">
                <a:solidFill>
                  <a:srgbClr val="C9472A"/>
                </a:solidFill>
              </a:rPr>
              <a:t>2.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548640" y="82296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1161C"/>
                </a:solidFill>
              </a:rPr>
              <a:t>The five non-negotiables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548640" y="1828800"/>
            <a:ext cx="1097280" cy="45720"/>
          </a:xfrm>
          <a:prstGeom prst="rect">
            <a:avLst/>
          </a:prstGeom>
          <a:solidFill>
            <a:srgbClr val="C9472A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2103120"/>
            <a:ext cx="109728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11161C"/>
                </a:solidFill>
              </a:rPr>
              <a:t>Human accountability  —  a named human owns every AI-influenced decision that matters</a:t>
            </a:r>
            <a:endParaRPr lang="en-US" sz="18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11161C"/>
                </a:solidFill>
              </a:rPr>
              <a:t>Transparency  —  if a customer is talking to AI, we tell them</a:t>
            </a:r>
            <a:endParaRPr lang="en-US" sz="18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11161C"/>
                </a:solidFill>
              </a:rPr>
              <a:t>Data minimisation  —  anonymise before paste</a:t>
            </a:r>
            <a:endParaRPr lang="en-US" sz="18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11161C"/>
                </a:solidFill>
              </a:rPr>
              <a:t>Proportional control  —  rules scale with impact</a:t>
            </a:r>
            <a:endParaRPr lang="en-US" sz="18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11161C"/>
                </a:solidFill>
              </a:rPr>
              <a:t>Continual improvement  —  reviewed quarterly, incidents feed v-next</a:t>
            </a:r>
            <a:endParaRPr lang="en-US" sz="1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9472A"/>
                </a:solidFill>
              </a:rPr>
              <a:t>3.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548640" y="82296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1161C"/>
                </a:solidFill>
              </a:rPr>
              <a:t>The Three-Light Data Rule</a:t>
            </a:r>
            <a:endParaRPr lang="en-US" sz="36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2011680"/>
          <a:ext cx="10972800" cy="914400"/>
        </p:xfrm>
        <a:graphic>
          <a:graphicData uri="http://schemas.openxmlformats.org/drawingml/2006/table">
            <a:tbl>
              <a:tblPr/>
              <a:tblGrid>
                <a:gridCol w="3657600"/>
                <a:gridCol w="3657600"/>
                <a:gridCol w="3657600"/>
              </a:tblGrid>
              <a:tr h="9144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b="1" dirty="0">
                          <a:solidFill>
                            <a:srgbClr val="FFFFFF"/>
                          </a:solidFill>
                        </a:rPr>
                        <a:t>LIGHT</a:t>
                      </a:r>
                      <a:endParaRPr lang="en-US" sz="16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61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b="1" dirty="0">
                          <a:solidFill>
                            <a:srgbClr val="FFFFFF"/>
                          </a:solidFill>
                        </a:rPr>
                        <a:t>DATA</a:t>
                      </a:r>
                      <a:endParaRPr lang="en-US" sz="16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61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b="1" dirty="0">
                          <a:solidFill>
                            <a:srgbClr val="FFFFFF"/>
                          </a:solidFill>
                        </a:rPr>
                        <a:t>WHERE IT MAY GO</a:t>
                      </a:r>
                      <a:endParaRPr lang="en-US" sz="16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61C"/>
                    </a:solidFill>
                  </a:tcPr>
                </a:tc>
              </a:tr>
              <a:tr h="9144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b="1" dirty="0">
                          <a:solidFill>
                            <a:srgbClr val="1F7A3A"/>
                          </a:solidFill>
                        </a:rPr>
                        <a:t>● GO</a:t>
                      </a:r>
                      <a:endParaRPr lang="en-US" sz="16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11161C"/>
                          </a:solidFill>
                        </a:rPr>
                        <a:t>Catalogue, public copy, anonymised analytics, our own docs</a:t>
                      </a:r>
                      <a:endParaRPr lang="en-US" sz="16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11161C"/>
                          </a:solidFill>
                        </a:rPr>
                        <a:t>Any approved tool</a:t>
                      </a:r>
                      <a:endParaRPr lang="en-US" sz="16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44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b="1" dirty="0">
                          <a:solidFill>
                            <a:srgbClr val="D7A51C"/>
                          </a:solidFill>
                        </a:rPr>
                        <a:t>● PAUSE</a:t>
                      </a:r>
                      <a:endParaRPr lang="en-US" sz="16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11161C"/>
                          </a:solidFill>
                        </a:rPr>
                        <a:t>Internal non-customer data</a:t>
                      </a:r>
                      <a:endParaRPr lang="en-US" sz="16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11161C"/>
                          </a:solidFill>
                        </a:rPr>
                        <a:t>Claude Enterprise or ChatGPT Team/Enterprise only</a:t>
                      </a:r>
                      <a:endParaRPr lang="en-US" sz="16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44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b="1" dirty="0">
                          <a:solidFill>
                            <a:srgbClr val="B42318"/>
                          </a:solidFill>
                        </a:rPr>
                        <a:t>● STOP</a:t>
                      </a:r>
                      <a:endParaRPr lang="en-US" sz="16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11161C"/>
                          </a:solidFill>
                        </a:rPr>
                        <a:t>Customer PII, payments, passwords, API keys, health, children, HR records</a:t>
                      </a:r>
                      <a:endParaRPr lang="en-US" sz="16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11161C"/>
                          </a:solidFill>
                        </a:rPr>
                        <a:t>Never. Not in any LLM tool. Not even to test.</a:t>
                      </a:r>
                      <a:endParaRPr lang="en-US" sz="16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55606D"/>
                </a:solidFill>
              </a:rPr>
              <a:t>Screenshots count. CSV exports count. If you can mentally re-identify a person from it, it's STOP-tier.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9472A"/>
                </a:solidFill>
              </a:rPr>
              <a:t>4.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548640" y="82296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1161C"/>
                </a:solidFill>
              </a:rPr>
              <a:t>Which AI can I use?</a:t>
            </a:r>
            <a:endParaRPr lang="en-US" sz="3600" dirty="0"/>
          </a:p>
        </p:txBody>
      </p:sp>
      <p:graphicFrame>
        <p:nvGraphicFramePr>
          <p:cNvPr id="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1737360"/>
          <a:ext cx="11521440" cy="914400"/>
        </p:xfrm>
        <a:graphic>
          <a:graphicData uri="http://schemas.openxmlformats.org/drawingml/2006/table">
            <a:tbl>
              <a:tblPr/>
              <a:tblGrid>
                <a:gridCol w="3291840"/>
                <a:gridCol w="1828800"/>
                <a:gridCol w="6400800"/>
              </a:tblGrid>
              <a:tr h="5029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</a:rPr>
                        <a:t>PROVIDER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61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</a:rPr>
                        <a:t>VERDICT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61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</a:rPr>
                        <a:t>NOTES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61C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11161C"/>
                          </a:solidFill>
                        </a:rPr>
                        <a:t>Claude (Enterprise)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</a:rPr>
                        <a:t>✓ PRIMARY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7A3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11161C"/>
                          </a:solidFill>
                        </a:rPr>
                        <a:t>Default for drafting, code, support, agents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11161C"/>
                          </a:solidFill>
                        </a:rPr>
                        <a:t>OpenAI (ChatGPT Team/Enterprise, API)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</a:rPr>
                        <a:t>✓ APPROVED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7A3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11161C"/>
                          </a:solidFill>
                        </a:rPr>
                        <a:t>Image generation, specific workflows, Claude fallback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11161C"/>
                          </a:solidFill>
                        </a:rPr>
                        <a:t>GitHub Copilot (Business+)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</a:rPr>
                        <a:t>✓ APPROVED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7A3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11161C"/>
                          </a:solidFill>
                        </a:rPr>
                        <a:t>Code suggestions only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11161C"/>
                          </a:solidFill>
                        </a:rPr>
                        <a:t>Perplexity (Enterprise)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</a:rPr>
                        <a:t>✓ APPROVED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7A3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11161C"/>
                          </a:solidFill>
                        </a:rPr>
                        <a:t>Research tasks — never customer data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11161C"/>
                          </a:solidFill>
                        </a:rPr>
                        <a:t>Google Gemini / Mistral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</a:rPr>
                        <a:t>⏸ ASK ARIA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A51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11161C"/>
                          </a:solidFill>
                        </a:rPr>
                        <a:t>Not banned, not approved. Reassessed quarterly.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11161C"/>
                          </a:solidFill>
                        </a:rPr>
                        <a:t>ChatGPT free / Gemini free / Claude web free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</a:rPr>
                        <a:t>✕ NEVER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231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11161C"/>
                          </a:solidFill>
                        </a:rPr>
                        <a:t>Their terms allow training on your prompts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11161C"/>
                          </a:solidFill>
                        </a:rPr>
                        <a:t>DeepSeek / Qwen / Kimi / Doubao / GLM / ERNIE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</a:rPr>
                        <a:t>✕ NEVER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231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11161C"/>
                          </a:solidFill>
                        </a:rPr>
                        <a:t>Chinese-hosted. PRC data laws. No enforceable EU/UK DPA.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11161C"/>
                          </a:solidFill>
                        </a:rPr>
                        <a:t>Random ChatGPT-wrapper SaaS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</a:rPr>
                        <a:t>✕ NEVER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231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11161C"/>
                          </a:solidFill>
                        </a:rPr>
                        <a:t>Usually no DPA, no SOC 2. Ask Aria before any new tool.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3E1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9472A"/>
                </a:solidFill>
              </a:rPr>
              <a:t>4.3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548640" y="82296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1161C"/>
                </a:solidFill>
              </a:rPr>
              <a:t>Do we need on-prem inference?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548640" y="2011680"/>
            <a:ext cx="10972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1161C"/>
                </a:solidFill>
              </a:rPr>
              <a:t>Short answer: </a:t>
            </a:r>
            <a:pPr indent="0" marL="0">
              <a:buNone/>
            </a:pPr>
            <a:r>
              <a:rPr lang="en-US" sz="2800" b="1" dirty="0">
                <a:solidFill>
                  <a:srgbClr val="C9472A"/>
                </a:solidFill>
              </a:rPr>
              <a:t>no.</a:t>
            </a:r>
            <a:pPr indent="0" marL="0">
              <a:buNone/>
            </a:pPr>
            <a:r>
              <a:rPr lang="en-US" sz="2800" dirty="0">
                <a:solidFill>
                  <a:srgbClr val="55606D"/>
                </a:solidFill>
              </a:rPr>
              <a:t>  And you probably don't either.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548640" y="292608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55606D"/>
                </a:solidFill>
              </a:rPr>
              <a:t>Running your own inference makes sense when: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548640" y="3383280"/>
            <a:ext cx="109728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11161C"/>
                </a:solidFill>
              </a:rPr>
              <a:t>Healthcare with raw PHI at scale  —  Inference must stay inside HIPAA boundary</a:t>
            </a:r>
            <a:endParaRPr lang="en-US" sz="18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11161C"/>
                </a:solidFill>
              </a:rPr>
              <a:t>Classified government / defence  —  Air-gap is a legal requirement, not a preference</a:t>
            </a:r>
            <a:endParaRPr lang="en-US" sz="18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11161C"/>
                </a:solidFill>
              </a:rPr>
              <a:t>&gt;$1M/yr API spend with ROI case  —  Only when volume × savings beats GPU bill + ML-ops team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548640" y="576072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55606D"/>
                </a:solidFill>
              </a:rPr>
              <a:t>We are a 140-person retailer. Not one of those. Revisit annually, or when API spend passes $500K/year.</a:t>
            </a:r>
            <a:endParaRPr lang="en-US" sz="1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300" kern="0" dirty="0">
                <a:solidFill>
                  <a:srgbClr val="C9472A"/>
                </a:solidFill>
              </a:rPr>
              <a:t>5.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548640" y="82296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1161C"/>
                </a:solidFill>
              </a:rPr>
              <a:t>Role-based rules — the highlights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548640" y="1828800"/>
            <a:ext cx="1097280" cy="45720"/>
          </a:xfrm>
          <a:prstGeom prst="rect">
            <a:avLst/>
          </a:prstGeom>
          <a:solidFill>
            <a:srgbClr val="C9472A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2103120"/>
            <a:ext cx="109728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11161C"/>
                </a:solidFill>
              </a:rPr>
              <a:t>Support  —  Claude Enterprise via Internal AI Desk; human reviews every reply</a:t>
            </a:r>
            <a:endParaRPr lang="en-US" sz="18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11161C"/>
                </a:solidFill>
              </a:rPr>
              <a:t>Marketing  —  Claude for drafts; ChatGPT/GPT Image for visuals; editor accountable</a:t>
            </a:r>
            <a:endParaRPr lang="en-US" sz="18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11161C"/>
                </a:solidFill>
              </a:rPr>
              <a:t>Engineering  —  Claude Code + Copilot Business; no secrets in prompts; human merge bar</a:t>
            </a:r>
            <a:endParaRPr lang="en-US" sz="18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11161C"/>
                </a:solidFill>
              </a:rPr>
              <a:t>Pricing  —  ±8% autonomous, above needs human approval; no protected-class features</a:t>
            </a:r>
            <a:endParaRPr lang="en-US" sz="18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11161C"/>
                </a:solidFill>
              </a:rPr>
              <a:t>HR  —  No AI makes hire/no-hire decisions. Period.</a:t>
            </a:r>
            <a:endParaRPr lang="en-US" sz="18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11161C"/>
                </a:solidFill>
              </a:rPr>
              <a:t>Finance  —  Fraud auto-block OK; 24h human appeal path mandatory</a:t>
            </a:r>
            <a:endParaRPr lang="en-US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300" kern="0" dirty="0">
                <a:solidFill>
                  <a:srgbClr val="C9472A"/>
                </a:solidFill>
              </a:rPr>
              <a:t>6.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548640" y="82296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1161C"/>
                </a:solidFill>
              </a:rPr>
              <a:t>How we actually use Claude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548640" y="1828800"/>
            <a:ext cx="1097280" cy="45720"/>
          </a:xfrm>
          <a:prstGeom prst="rect">
            <a:avLst/>
          </a:prstGeom>
          <a:solidFill>
            <a:srgbClr val="C9472A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2103120"/>
            <a:ext cx="109728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11161C"/>
                </a:solidFill>
              </a:rPr>
              <a:t>claude.ai  —  Use Projects. Attach files, don't paste walls of text. Artifacts for iterables.</a:t>
            </a:r>
            <a:endParaRPr lang="en-US" sz="18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11161C"/>
                </a:solidFill>
              </a:rPr>
              <a:t>Claude Code  —  Put a CLAUDE.md at repo root. Small diffs. Let it run the tests.</a:t>
            </a:r>
            <a:endParaRPr lang="en-US" sz="18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11161C"/>
                </a:solidFill>
              </a:rPr>
              <a:t>Claude Cowork  —  One trigger, one action, Slack approval button. Every agent has a named owner.</a:t>
            </a:r>
            <a:endParaRPr lang="en-US" sz="18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11161C"/>
                </a:solidFill>
              </a:rPr>
              <a:t>Chat hygiene  —  One task per chat. Ask for sources. Ask 'what could make this wrong?'</a:t>
            </a:r>
            <a:endParaRPr lang="en-US" sz="1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9472A"/>
                </a:solidFill>
              </a:rPr>
              <a:t>7.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548640" y="82296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1161C"/>
                </a:solidFill>
              </a:rPr>
              <a:t>Incident response — the 5-minute rule</a:t>
            </a:r>
            <a:endParaRPr lang="en-US" sz="3400" dirty="0"/>
          </a:p>
        </p:txBody>
      </p:sp>
      <p:sp>
        <p:nvSpPr>
          <p:cNvPr id="4" name="Shape 2"/>
          <p:cNvSpPr/>
          <p:nvPr/>
        </p:nvSpPr>
        <p:spPr>
          <a:xfrm>
            <a:off x="548640" y="1920240"/>
            <a:ext cx="822960" cy="822960"/>
          </a:xfrm>
          <a:prstGeom prst="rect">
            <a:avLst/>
          </a:prstGeom>
          <a:solidFill>
            <a:srgbClr val="1F7A3A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920240"/>
            <a:ext cx="822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</a:rPr>
              <a:t>1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1554480" y="19659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161C"/>
                </a:solidFill>
              </a:rPr>
              <a:t>SPOT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1554480" y="237744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55606D"/>
                </a:solidFill>
              </a:rPr>
              <a:t>AI output is wrong, biased, leaks data, or surprises a customer.</a:t>
            </a:r>
            <a:endParaRPr lang="en-US" sz="1500" dirty="0"/>
          </a:p>
        </p:txBody>
      </p:sp>
      <p:sp>
        <p:nvSpPr>
          <p:cNvPr id="8" name="Shape 6"/>
          <p:cNvSpPr/>
          <p:nvPr/>
        </p:nvSpPr>
        <p:spPr>
          <a:xfrm>
            <a:off x="548640" y="2880360"/>
            <a:ext cx="822960" cy="822960"/>
          </a:xfrm>
          <a:prstGeom prst="rect">
            <a:avLst/>
          </a:prstGeom>
          <a:solidFill>
            <a:srgbClr val="12406A"/>
          </a:solidFill>
          <a:ln/>
        </p:spPr>
      </p:sp>
      <p:sp>
        <p:nvSpPr>
          <p:cNvPr id="9" name="Text 7"/>
          <p:cNvSpPr/>
          <p:nvPr/>
        </p:nvSpPr>
        <p:spPr>
          <a:xfrm>
            <a:off x="548640" y="2880360"/>
            <a:ext cx="822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</a:rPr>
              <a:t>2</a:t>
            </a:r>
            <a:endParaRPr lang="en-US" sz="3200" dirty="0"/>
          </a:p>
        </p:txBody>
      </p:sp>
      <p:sp>
        <p:nvSpPr>
          <p:cNvPr id="10" name="Text 8"/>
          <p:cNvSpPr/>
          <p:nvPr/>
        </p:nvSpPr>
        <p:spPr>
          <a:xfrm>
            <a:off x="1554480" y="292608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161C"/>
                </a:solidFill>
              </a:rPr>
              <a:t>SCREENSHOT</a:t>
            </a: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1554480" y="333756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55606D"/>
                </a:solidFill>
              </a:rPr>
              <a:t>Capture the prompt, the output, the tool, the time.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548640" y="3840480"/>
            <a:ext cx="822960" cy="822960"/>
          </a:xfrm>
          <a:prstGeom prst="rect">
            <a:avLst/>
          </a:prstGeom>
          <a:solidFill>
            <a:srgbClr val="C9472A"/>
          </a:solidFill>
          <a:ln/>
        </p:spPr>
      </p:sp>
      <p:sp>
        <p:nvSpPr>
          <p:cNvPr id="13" name="Text 11"/>
          <p:cNvSpPr/>
          <p:nvPr/>
        </p:nvSpPr>
        <p:spPr>
          <a:xfrm>
            <a:off x="548640" y="3840480"/>
            <a:ext cx="822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</a:rPr>
              <a:t>3</a:t>
            </a:r>
            <a:endParaRPr lang="en-US" sz="3200" dirty="0"/>
          </a:p>
        </p:txBody>
      </p:sp>
      <p:sp>
        <p:nvSpPr>
          <p:cNvPr id="14" name="Text 12"/>
          <p:cNvSpPr/>
          <p:nvPr/>
        </p:nvSpPr>
        <p:spPr>
          <a:xfrm>
            <a:off x="1554480" y="388620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161C"/>
                </a:solidFill>
              </a:rPr>
              <a:t>POST</a:t>
            </a:r>
            <a:endParaRPr lang="en-US" sz="2200" dirty="0"/>
          </a:p>
        </p:txBody>
      </p:sp>
      <p:sp>
        <p:nvSpPr>
          <p:cNvPr id="15" name="Text 13"/>
          <p:cNvSpPr/>
          <p:nvPr/>
        </p:nvSpPr>
        <p:spPr>
          <a:xfrm>
            <a:off x="1554480" y="429768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55606D"/>
                </a:solidFill>
              </a:rPr>
              <a:t>#ai-incidents channel within 5 minutes. No blame.</a:t>
            </a:r>
            <a:endParaRPr lang="en-US" sz="1500" dirty="0"/>
          </a:p>
        </p:txBody>
      </p:sp>
      <p:sp>
        <p:nvSpPr>
          <p:cNvPr id="16" name="Shape 14"/>
          <p:cNvSpPr/>
          <p:nvPr/>
        </p:nvSpPr>
        <p:spPr>
          <a:xfrm>
            <a:off x="548640" y="4800600"/>
            <a:ext cx="822960" cy="822960"/>
          </a:xfrm>
          <a:prstGeom prst="rect">
            <a:avLst/>
          </a:prstGeom>
          <a:solidFill>
            <a:srgbClr val="B42318"/>
          </a:solidFill>
          <a:ln/>
        </p:spPr>
      </p:sp>
      <p:sp>
        <p:nvSpPr>
          <p:cNvPr id="17" name="Text 15"/>
          <p:cNvSpPr/>
          <p:nvPr/>
        </p:nvSpPr>
        <p:spPr>
          <a:xfrm>
            <a:off x="548640" y="4800600"/>
            <a:ext cx="822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</a:rPr>
              <a:t>4</a:t>
            </a:r>
            <a:endParaRPr lang="en-US" sz="3200" dirty="0"/>
          </a:p>
        </p:txBody>
      </p:sp>
      <p:sp>
        <p:nvSpPr>
          <p:cNvPr id="18" name="Text 16"/>
          <p:cNvSpPr/>
          <p:nvPr/>
        </p:nvSpPr>
        <p:spPr>
          <a:xfrm>
            <a:off x="1554480" y="484632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161C"/>
                </a:solidFill>
              </a:rPr>
              <a:t>PAUSE</a:t>
            </a:r>
            <a:endParaRPr lang="en-US" sz="2200" dirty="0"/>
          </a:p>
        </p:txBody>
      </p:sp>
      <p:sp>
        <p:nvSpPr>
          <p:cNvPr id="19" name="Text 17"/>
          <p:cNvSpPr/>
          <p:nvPr/>
        </p:nvSpPr>
        <p:spPr>
          <a:xfrm>
            <a:off x="1554480" y="525780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55606D"/>
                </a:solidFill>
              </a:rPr>
              <a:t>Stop using that tool for that task until Aria clears it.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548640" y="603504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B42318"/>
                </a:solidFill>
              </a:rPr>
              <a:t>Hiding an incident is the only AI-related behaviour that leads to disciplinary action.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2026-04-22T02:17:01Z</dcterms:created>
  <dcterms:modified xsi:type="dcterms:W3CDTF">2026-04-22T02:17:01Z</dcterms:modified>
</cp:coreProperties>
</file>